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7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2DA6E6-6FE6-47E7-B51B-E11D321B744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DB1DEA-0272-402D-845C-4A2E1E24FADE}">
      <dgm:prSet/>
      <dgm:spPr/>
      <dgm:t>
        <a:bodyPr/>
        <a:lstStyle/>
        <a:p>
          <a:r>
            <a:rPr lang="es-419"/>
            <a:t>LA FECHA LÍMITE PARA PAGARLO FUE ESTE 19 DE DICIEMBRE.</a:t>
          </a:r>
          <a:endParaRPr lang="en-US"/>
        </a:p>
      </dgm:t>
    </dgm:pt>
    <dgm:pt modelId="{321B5A52-B049-40A5-BC7F-F36C12DA97EC}" type="parTrans" cxnId="{F13A535B-0F9C-46EC-B4D4-82BD88D733E8}">
      <dgm:prSet/>
      <dgm:spPr/>
      <dgm:t>
        <a:bodyPr/>
        <a:lstStyle/>
        <a:p>
          <a:endParaRPr lang="en-US"/>
        </a:p>
      </dgm:t>
    </dgm:pt>
    <dgm:pt modelId="{A12C5064-F9F6-4798-9788-A1696BC9EFD7}" type="sibTrans" cxnId="{F13A535B-0F9C-46EC-B4D4-82BD88D733E8}">
      <dgm:prSet/>
      <dgm:spPr/>
      <dgm:t>
        <a:bodyPr/>
        <a:lstStyle/>
        <a:p>
          <a:endParaRPr lang="en-US"/>
        </a:p>
      </dgm:t>
    </dgm:pt>
    <dgm:pt modelId="{2373CFBF-F142-4407-BA8C-831A5B919CF6}">
      <dgm:prSet/>
      <dgm:spPr/>
      <dgm:t>
        <a:bodyPr/>
        <a:lstStyle/>
        <a:p>
          <a:r>
            <a:rPr lang="es-419"/>
            <a:t>LA MULTA QUE PODRÍAN RECIBIR LOS EMPLEADORES PODRÍA SER DE 50 A 5000 VECES EL VALOR DE LA UMA ($ 4,481.00 A $44,810.00)</a:t>
          </a:r>
          <a:endParaRPr lang="en-US"/>
        </a:p>
      </dgm:t>
    </dgm:pt>
    <dgm:pt modelId="{52A34E7C-39BE-4910-A093-AF195479D50A}" type="parTrans" cxnId="{09F91A01-F262-49D7-BCC0-578C14238193}">
      <dgm:prSet/>
      <dgm:spPr/>
      <dgm:t>
        <a:bodyPr/>
        <a:lstStyle/>
        <a:p>
          <a:endParaRPr lang="en-US"/>
        </a:p>
      </dgm:t>
    </dgm:pt>
    <dgm:pt modelId="{10871074-A723-4A14-ABA3-FDDA4F7E6E48}" type="sibTrans" cxnId="{09F91A01-F262-49D7-BCC0-578C14238193}">
      <dgm:prSet/>
      <dgm:spPr/>
      <dgm:t>
        <a:bodyPr/>
        <a:lstStyle/>
        <a:p>
          <a:endParaRPr lang="en-US"/>
        </a:p>
      </dgm:t>
    </dgm:pt>
    <dgm:pt modelId="{80AFA673-5B0E-4FD2-BD7F-A6E0DF0248B5}">
      <dgm:prSet/>
      <dgm:spPr/>
      <dgm:t>
        <a:bodyPr/>
        <a:lstStyle/>
        <a:p>
          <a:r>
            <a:rPr lang="es-419"/>
            <a:t>LA SANCIÓN SE APLICA POR CADA TRABAJADOR AFECTADO POR EL NO PAGO.</a:t>
          </a:r>
          <a:endParaRPr lang="en-US"/>
        </a:p>
      </dgm:t>
    </dgm:pt>
    <dgm:pt modelId="{F6284CC7-2242-469D-8767-149F3CDCBF1A}" type="parTrans" cxnId="{47C61188-C44F-4ACC-875F-596B964172EF}">
      <dgm:prSet/>
      <dgm:spPr/>
      <dgm:t>
        <a:bodyPr/>
        <a:lstStyle/>
        <a:p>
          <a:endParaRPr lang="en-US"/>
        </a:p>
      </dgm:t>
    </dgm:pt>
    <dgm:pt modelId="{CE10E67D-3538-4844-8EF6-07D19893282E}" type="sibTrans" cxnId="{47C61188-C44F-4ACC-875F-596B964172EF}">
      <dgm:prSet/>
      <dgm:spPr/>
      <dgm:t>
        <a:bodyPr/>
        <a:lstStyle/>
        <a:p>
          <a:endParaRPr lang="en-US"/>
        </a:p>
      </dgm:t>
    </dgm:pt>
    <dgm:pt modelId="{4DB025F5-0CFD-453A-8297-245709DD824A}">
      <dgm:prSet/>
      <dgm:spPr/>
      <dgm:t>
        <a:bodyPr/>
        <a:lstStyle/>
        <a:p>
          <a:r>
            <a:rPr lang="es-419"/>
            <a:t>LOS COLABORADORES CUENTAN CON UN AÑO PARA HACER EXIGIBLE EL PAGO DEL AGUINALDO EN CASO DE NO HABERLO RECIBIDO EN TIEMPO.</a:t>
          </a:r>
          <a:endParaRPr lang="en-US"/>
        </a:p>
      </dgm:t>
    </dgm:pt>
    <dgm:pt modelId="{F3128E71-7CE4-4571-96AB-A54492CE3283}" type="parTrans" cxnId="{6518D440-F344-4A39-9B50-93AE87EB6C4F}">
      <dgm:prSet/>
      <dgm:spPr/>
      <dgm:t>
        <a:bodyPr/>
        <a:lstStyle/>
        <a:p>
          <a:endParaRPr lang="en-US"/>
        </a:p>
      </dgm:t>
    </dgm:pt>
    <dgm:pt modelId="{4DE6AA2F-C00F-4C5A-8E2B-B2B75C7CE616}" type="sibTrans" cxnId="{6518D440-F344-4A39-9B50-93AE87EB6C4F}">
      <dgm:prSet/>
      <dgm:spPr/>
      <dgm:t>
        <a:bodyPr/>
        <a:lstStyle/>
        <a:p>
          <a:endParaRPr lang="en-US"/>
        </a:p>
      </dgm:t>
    </dgm:pt>
    <dgm:pt modelId="{D46E9EFB-07D2-400E-AF7A-5F855DE67E5F}">
      <dgm:prSet/>
      <dgm:spPr/>
      <dgm:t>
        <a:bodyPr/>
        <a:lstStyle/>
        <a:p>
          <a:r>
            <a:rPr lang="es-419"/>
            <a:t>EN CASO DE NO HABER RECIBIDO EL PAGO, SE PUEDE ACORDAR ANTE LA PROFEDET EL PAGO CON POSTERIORIDAD (PAGO DIFERIDO).</a:t>
          </a:r>
          <a:endParaRPr lang="en-US"/>
        </a:p>
      </dgm:t>
    </dgm:pt>
    <dgm:pt modelId="{9D316B79-AABE-4B26-AD8C-082781392882}" type="parTrans" cxnId="{7EB36125-6B2F-46FA-9250-8F8C6B1E002A}">
      <dgm:prSet/>
      <dgm:spPr/>
      <dgm:t>
        <a:bodyPr/>
        <a:lstStyle/>
        <a:p>
          <a:endParaRPr lang="en-US"/>
        </a:p>
      </dgm:t>
    </dgm:pt>
    <dgm:pt modelId="{883C98B0-E874-4C6F-8F9E-3F7920404126}" type="sibTrans" cxnId="{7EB36125-6B2F-46FA-9250-8F8C6B1E002A}">
      <dgm:prSet/>
      <dgm:spPr/>
      <dgm:t>
        <a:bodyPr/>
        <a:lstStyle/>
        <a:p>
          <a:endParaRPr lang="en-US"/>
        </a:p>
      </dgm:t>
    </dgm:pt>
    <dgm:pt modelId="{D8149DFD-6388-4DF3-B298-FB1B57AE7337}">
      <dgm:prSet/>
      <dgm:spPr/>
      <dgm:t>
        <a:bodyPr/>
        <a:lstStyle/>
        <a:p>
          <a:r>
            <a:rPr lang="es-419"/>
            <a:t>EN CASO DE NO RECIBIR EL PAGO SE PUEDE DENUNCIAR ANTE LA PROFEDET O SOLICITAR EL APOYO A LOS TELS. (800)911-7877 EXTS. 44740 Y 44741 Y POR WHATS APP: 551484-8737 O AL CORREO ELECTRÓNICO: orientacionprofedet@stps.Gob.mx</a:t>
          </a:r>
          <a:endParaRPr lang="en-US"/>
        </a:p>
      </dgm:t>
    </dgm:pt>
    <dgm:pt modelId="{998F8862-F9A4-4B07-9ADB-1DD1205C2A23}" type="parTrans" cxnId="{95C3E58B-7955-4199-8DF4-FF37E170180B}">
      <dgm:prSet/>
      <dgm:spPr/>
      <dgm:t>
        <a:bodyPr/>
        <a:lstStyle/>
        <a:p>
          <a:endParaRPr lang="en-US"/>
        </a:p>
      </dgm:t>
    </dgm:pt>
    <dgm:pt modelId="{6E1CFDB3-9256-46E9-B1E7-DB626794AF5B}" type="sibTrans" cxnId="{95C3E58B-7955-4199-8DF4-FF37E170180B}">
      <dgm:prSet/>
      <dgm:spPr/>
      <dgm:t>
        <a:bodyPr/>
        <a:lstStyle/>
        <a:p>
          <a:endParaRPr lang="en-US"/>
        </a:p>
      </dgm:t>
    </dgm:pt>
    <dgm:pt modelId="{BC1C2184-FAB7-4419-AE98-5AED9A6BFCCC}">
      <dgm:prSet/>
      <dgm:spPr/>
      <dgm:t>
        <a:bodyPr/>
        <a:lstStyle/>
        <a:p>
          <a:r>
            <a:rPr lang="es-419"/>
            <a:t>EL AGUINALDO PARA TRABAJADORES DEL SECTOR PRIVADO ASCIENDE A 15 DÍAS Y PARA EMPLEADORES DEL SECTOR PÚBLICO ASCIENDE A 40 DÍAS.</a:t>
          </a:r>
          <a:endParaRPr lang="en-US"/>
        </a:p>
      </dgm:t>
    </dgm:pt>
    <dgm:pt modelId="{0987957A-A1CD-4D42-8723-35338E066805}" type="parTrans" cxnId="{BBE7BE5C-9187-4466-A0EE-EBF546FD6ADA}">
      <dgm:prSet/>
      <dgm:spPr/>
      <dgm:t>
        <a:bodyPr/>
        <a:lstStyle/>
        <a:p>
          <a:endParaRPr lang="en-US"/>
        </a:p>
      </dgm:t>
    </dgm:pt>
    <dgm:pt modelId="{CBF67C39-8BAD-4DCE-9402-A6DE59B06502}" type="sibTrans" cxnId="{BBE7BE5C-9187-4466-A0EE-EBF546FD6ADA}">
      <dgm:prSet/>
      <dgm:spPr/>
      <dgm:t>
        <a:bodyPr/>
        <a:lstStyle/>
        <a:p>
          <a:endParaRPr lang="en-US"/>
        </a:p>
      </dgm:t>
    </dgm:pt>
    <dgm:pt modelId="{3AB1332D-B26E-4B3D-B981-131B843C8189}">
      <dgm:prSet/>
      <dgm:spPr/>
      <dgm:t>
        <a:bodyPr/>
        <a:lstStyle/>
        <a:p>
          <a:r>
            <a:rPr lang="es-419"/>
            <a:t>EL PAGO DEL AGUINALDO NO PUEDE SER SUSTITUIDO CON OBSEQUIOS O VALES O PAGO EN ESPECIE.</a:t>
          </a:r>
          <a:endParaRPr lang="en-US"/>
        </a:p>
      </dgm:t>
    </dgm:pt>
    <dgm:pt modelId="{D1F7A059-F5D2-4555-B54B-E5439A7A5E26}" type="parTrans" cxnId="{DD6FD1A1-138D-4F1A-9205-4F05A0ECB1FD}">
      <dgm:prSet/>
      <dgm:spPr/>
      <dgm:t>
        <a:bodyPr/>
        <a:lstStyle/>
        <a:p>
          <a:endParaRPr lang="en-US"/>
        </a:p>
      </dgm:t>
    </dgm:pt>
    <dgm:pt modelId="{25958948-DDD3-4B6A-8879-8BECB233DB69}" type="sibTrans" cxnId="{DD6FD1A1-138D-4F1A-9205-4F05A0ECB1FD}">
      <dgm:prSet/>
      <dgm:spPr/>
      <dgm:t>
        <a:bodyPr/>
        <a:lstStyle/>
        <a:p>
          <a:endParaRPr lang="en-US"/>
        </a:p>
      </dgm:t>
    </dgm:pt>
    <dgm:pt modelId="{1C3D27D3-5BDD-4E91-BC1D-4D2867C7FFFF}">
      <dgm:prSet/>
      <dgm:spPr/>
      <dgm:t>
        <a:bodyPr/>
        <a:lstStyle/>
        <a:p>
          <a:r>
            <a:rPr lang="es-419"/>
            <a:t>LA STyPS PODRÍA VERIFICAR EL CUMPLIMIENTO DE PAGO, DESPUÉS DE HABER EFECTUADO UNA INSPECCIÓN DE CUMPLIMIENTO DE LAS CONDICIONES GENERALES DE TRABAJO.</a:t>
          </a:r>
          <a:endParaRPr lang="en-US"/>
        </a:p>
      </dgm:t>
    </dgm:pt>
    <dgm:pt modelId="{985DBF68-75D1-4697-8EFD-9143638E4C56}" type="parTrans" cxnId="{52757890-7720-4546-AA44-3E21342BA9DB}">
      <dgm:prSet/>
      <dgm:spPr/>
      <dgm:t>
        <a:bodyPr/>
        <a:lstStyle/>
        <a:p>
          <a:endParaRPr lang="en-US"/>
        </a:p>
      </dgm:t>
    </dgm:pt>
    <dgm:pt modelId="{20A5AE4C-350A-4F0F-B396-CA70D208B5C3}" type="sibTrans" cxnId="{52757890-7720-4546-AA44-3E21342BA9DB}">
      <dgm:prSet/>
      <dgm:spPr/>
      <dgm:t>
        <a:bodyPr/>
        <a:lstStyle/>
        <a:p>
          <a:endParaRPr lang="en-US"/>
        </a:p>
      </dgm:t>
    </dgm:pt>
    <dgm:pt modelId="{3794652A-D4DE-42D7-9C6C-5A697EB6536F}" type="pres">
      <dgm:prSet presAssocID="{262DA6E6-6FE6-47E7-B51B-E11D321B7440}" presName="diagram" presStyleCnt="0">
        <dgm:presLayoutVars>
          <dgm:dir/>
          <dgm:resizeHandles val="exact"/>
        </dgm:presLayoutVars>
      </dgm:prSet>
      <dgm:spPr/>
    </dgm:pt>
    <dgm:pt modelId="{019DF534-8F23-4C43-A1A4-D11679F707B7}" type="pres">
      <dgm:prSet presAssocID="{E1DB1DEA-0272-402D-845C-4A2E1E24FADE}" presName="node" presStyleLbl="node1" presStyleIdx="0" presStyleCnt="9">
        <dgm:presLayoutVars>
          <dgm:bulletEnabled val="1"/>
        </dgm:presLayoutVars>
      </dgm:prSet>
      <dgm:spPr/>
    </dgm:pt>
    <dgm:pt modelId="{F18FCDDC-328D-47C1-B557-158DB844425C}" type="pres">
      <dgm:prSet presAssocID="{A12C5064-F9F6-4798-9788-A1696BC9EFD7}" presName="sibTrans" presStyleCnt="0"/>
      <dgm:spPr/>
    </dgm:pt>
    <dgm:pt modelId="{1DABCB6B-F429-4AD3-A305-8199A66BCA92}" type="pres">
      <dgm:prSet presAssocID="{2373CFBF-F142-4407-BA8C-831A5B919CF6}" presName="node" presStyleLbl="node1" presStyleIdx="1" presStyleCnt="9">
        <dgm:presLayoutVars>
          <dgm:bulletEnabled val="1"/>
        </dgm:presLayoutVars>
      </dgm:prSet>
      <dgm:spPr/>
    </dgm:pt>
    <dgm:pt modelId="{F8BAEA0D-7491-4D26-87BC-8A0F3EBAB143}" type="pres">
      <dgm:prSet presAssocID="{10871074-A723-4A14-ABA3-FDDA4F7E6E48}" presName="sibTrans" presStyleCnt="0"/>
      <dgm:spPr/>
    </dgm:pt>
    <dgm:pt modelId="{92B4B023-DDA6-4478-9697-C2E2365E6418}" type="pres">
      <dgm:prSet presAssocID="{80AFA673-5B0E-4FD2-BD7F-A6E0DF0248B5}" presName="node" presStyleLbl="node1" presStyleIdx="2" presStyleCnt="9">
        <dgm:presLayoutVars>
          <dgm:bulletEnabled val="1"/>
        </dgm:presLayoutVars>
      </dgm:prSet>
      <dgm:spPr/>
    </dgm:pt>
    <dgm:pt modelId="{047F17FC-A610-4EC7-A3AC-BEB5885D25D8}" type="pres">
      <dgm:prSet presAssocID="{CE10E67D-3538-4844-8EF6-07D19893282E}" presName="sibTrans" presStyleCnt="0"/>
      <dgm:spPr/>
    </dgm:pt>
    <dgm:pt modelId="{0AB034AC-B02C-4CE8-847C-06DEDB8B945F}" type="pres">
      <dgm:prSet presAssocID="{4DB025F5-0CFD-453A-8297-245709DD824A}" presName="node" presStyleLbl="node1" presStyleIdx="3" presStyleCnt="9">
        <dgm:presLayoutVars>
          <dgm:bulletEnabled val="1"/>
        </dgm:presLayoutVars>
      </dgm:prSet>
      <dgm:spPr/>
    </dgm:pt>
    <dgm:pt modelId="{42CBEB23-B010-4208-BC6B-82CF97FF970F}" type="pres">
      <dgm:prSet presAssocID="{4DE6AA2F-C00F-4C5A-8E2B-B2B75C7CE616}" presName="sibTrans" presStyleCnt="0"/>
      <dgm:spPr/>
    </dgm:pt>
    <dgm:pt modelId="{468C51A4-4F2D-472D-AD62-83094A4DDAD2}" type="pres">
      <dgm:prSet presAssocID="{D46E9EFB-07D2-400E-AF7A-5F855DE67E5F}" presName="node" presStyleLbl="node1" presStyleIdx="4" presStyleCnt="9">
        <dgm:presLayoutVars>
          <dgm:bulletEnabled val="1"/>
        </dgm:presLayoutVars>
      </dgm:prSet>
      <dgm:spPr/>
    </dgm:pt>
    <dgm:pt modelId="{E31690EE-1220-4427-800A-32209F80B7B8}" type="pres">
      <dgm:prSet presAssocID="{883C98B0-E874-4C6F-8F9E-3F7920404126}" presName="sibTrans" presStyleCnt="0"/>
      <dgm:spPr/>
    </dgm:pt>
    <dgm:pt modelId="{4F561C26-7819-4521-BA67-4043A84712A6}" type="pres">
      <dgm:prSet presAssocID="{D8149DFD-6388-4DF3-B298-FB1B57AE7337}" presName="node" presStyleLbl="node1" presStyleIdx="5" presStyleCnt="9">
        <dgm:presLayoutVars>
          <dgm:bulletEnabled val="1"/>
        </dgm:presLayoutVars>
      </dgm:prSet>
      <dgm:spPr/>
    </dgm:pt>
    <dgm:pt modelId="{F42B66FA-A62B-457B-9EF6-3D3A255B1CA2}" type="pres">
      <dgm:prSet presAssocID="{6E1CFDB3-9256-46E9-B1E7-DB626794AF5B}" presName="sibTrans" presStyleCnt="0"/>
      <dgm:spPr/>
    </dgm:pt>
    <dgm:pt modelId="{90FAE3D7-FD5A-4318-A68A-1755946C19CB}" type="pres">
      <dgm:prSet presAssocID="{BC1C2184-FAB7-4419-AE98-5AED9A6BFCCC}" presName="node" presStyleLbl="node1" presStyleIdx="6" presStyleCnt="9">
        <dgm:presLayoutVars>
          <dgm:bulletEnabled val="1"/>
        </dgm:presLayoutVars>
      </dgm:prSet>
      <dgm:spPr/>
    </dgm:pt>
    <dgm:pt modelId="{7D3E04D7-8E51-41E7-9573-4DF5C663898C}" type="pres">
      <dgm:prSet presAssocID="{CBF67C39-8BAD-4DCE-9402-A6DE59B06502}" presName="sibTrans" presStyleCnt="0"/>
      <dgm:spPr/>
    </dgm:pt>
    <dgm:pt modelId="{D47A2050-AE76-4AF5-B2F6-FC2CA32C33A3}" type="pres">
      <dgm:prSet presAssocID="{3AB1332D-B26E-4B3D-B981-131B843C8189}" presName="node" presStyleLbl="node1" presStyleIdx="7" presStyleCnt="9">
        <dgm:presLayoutVars>
          <dgm:bulletEnabled val="1"/>
        </dgm:presLayoutVars>
      </dgm:prSet>
      <dgm:spPr/>
    </dgm:pt>
    <dgm:pt modelId="{3AAEE560-5528-40AA-B05D-8A962D028FE3}" type="pres">
      <dgm:prSet presAssocID="{25958948-DDD3-4B6A-8879-8BECB233DB69}" presName="sibTrans" presStyleCnt="0"/>
      <dgm:spPr/>
    </dgm:pt>
    <dgm:pt modelId="{241AD3AB-B7CF-430F-ABEB-BD2A7645E8DC}" type="pres">
      <dgm:prSet presAssocID="{1C3D27D3-5BDD-4E91-BC1D-4D2867C7FFFF}" presName="node" presStyleLbl="node1" presStyleIdx="8" presStyleCnt="9">
        <dgm:presLayoutVars>
          <dgm:bulletEnabled val="1"/>
        </dgm:presLayoutVars>
      </dgm:prSet>
      <dgm:spPr/>
    </dgm:pt>
  </dgm:ptLst>
  <dgm:cxnLst>
    <dgm:cxn modelId="{09F91A01-F262-49D7-BCC0-578C14238193}" srcId="{262DA6E6-6FE6-47E7-B51B-E11D321B7440}" destId="{2373CFBF-F142-4407-BA8C-831A5B919CF6}" srcOrd="1" destOrd="0" parTransId="{52A34E7C-39BE-4910-A093-AF195479D50A}" sibTransId="{10871074-A723-4A14-ABA3-FDDA4F7E6E48}"/>
    <dgm:cxn modelId="{01E86B0B-1291-47AF-BA52-1B32F33CBF7A}" type="presOf" srcId="{262DA6E6-6FE6-47E7-B51B-E11D321B7440}" destId="{3794652A-D4DE-42D7-9C6C-5A697EB6536F}" srcOrd="0" destOrd="0" presId="urn:microsoft.com/office/officeart/2005/8/layout/default"/>
    <dgm:cxn modelId="{249EAC1C-9330-402C-A9F8-32090F980EFB}" type="presOf" srcId="{80AFA673-5B0E-4FD2-BD7F-A6E0DF0248B5}" destId="{92B4B023-DDA6-4478-9697-C2E2365E6418}" srcOrd="0" destOrd="0" presId="urn:microsoft.com/office/officeart/2005/8/layout/default"/>
    <dgm:cxn modelId="{7EB36125-6B2F-46FA-9250-8F8C6B1E002A}" srcId="{262DA6E6-6FE6-47E7-B51B-E11D321B7440}" destId="{D46E9EFB-07D2-400E-AF7A-5F855DE67E5F}" srcOrd="4" destOrd="0" parTransId="{9D316B79-AABE-4B26-AD8C-082781392882}" sibTransId="{883C98B0-E874-4C6F-8F9E-3F7920404126}"/>
    <dgm:cxn modelId="{4416522F-33A0-4D9F-88AE-46BD464788EF}" type="presOf" srcId="{BC1C2184-FAB7-4419-AE98-5AED9A6BFCCC}" destId="{90FAE3D7-FD5A-4318-A68A-1755946C19CB}" srcOrd="0" destOrd="0" presId="urn:microsoft.com/office/officeart/2005/8/layout/default"/>
    <dgm:cxn modelId="{44C5F132-7B61-44A6-9ADC-7A7214507D47}" type="presOf" srcId="{3AB1332D-B26E-4B3D-B981-131B843C8189}" destId="{D47A2050-AE76-4AF5-B2F6-FC2CA32C33A3}" srcOrd="0" destOrd="0" presId="urn:microsoft.com/office/officeart/2005/8/layout/default"/>
    <dgm:cxn modelId="{B5B31B34-F690-4B81-BB14-0F096DEBBD16}" type="presOf" srcId="{4DB025F5-0CFD-453A-8297-245709DD824A}" destId="{0AB034AC-B02C-4CE8-847C-06DEDB8B945F}" srcOrd="0" destOrd="0" presId="urn:microsoft.com/office/officeart/2005/8/layout/default"/>
    <dgm:cxn modelId="{09289637-FB86-4C7D-9715-F69901CCBE8F}" type="presOf" srcId="{1C3D27D3-5BDD-4E91-BC1D-4D2867C7FFFF}" destId="{241AD3AB-B7CF-430F-ABEB-BD2A7645E8DC}" srcOrd="0" destOrd="0" presId="urn:microsoft.com/office/officeart/2005/8/layout/default"/>
    <dgm:cxn modelId="{6518D440-F344-4A39-9B50-93AE87EB6C4F}" srcId="{262DA6E6-6FE6-47E7-B51B-E11D321B7440}" destId="{4DB025F5-0CFD-453A-8297-245709DD824A}" srcOrd="3" destOrd="0" parTransId="{F3128E71-7CE4-4571-96AB-A54492CE3283}" sibTransId="{4DE6AA2F-C00F-4C5A-8E2B-B2B75C7CE616}"/>
    <dgm:cxn modelId="{F13A535B-0F9C-46EC-B4D4-82BD88D733E8}" srcId="{262DA6E6-6FE6-47E7-B51B-E11D321B7440}" destId="{E1DB1DEA-0272-402D-845C-4A2E1E24FADE}" srcOrd="0" destOrd="0" parTransId="{321B5A52-B049-40A5-BC7F-F36C12DA97EC}" sibTransId="{A12C5064-F9F6-4798-9788-A1696BC9EFD7}"/>
    <dgm:cxn modelId="{BBE7BE5C-9187-4466-A0EE-EBF546FD6ADA}" srcId="{262DA6E6-6FE6-47E7-B51B-E11D321B7440}" destId="{BC1C2184-FAB7-4419-AE98-5AED9A6BFCCC}" srcOrd="6" destOrd="0" parTransId="{0987957A-A1CD-4D42-8723-35338E066805}" sibTransId="{CBF67C39-8BAD-4DCE-9402-A6DE59B06502}"/>
    <dgm:cxn modelId="{27DC1A63-005A-4AAF-8081-842AECD0CCD2}" type="presOf" srcId="{2373CFBF-F142-4407-BA8C-831A5B919CF6}" destId="{1DABCB6B-F429-4AD3-A305-8199A66BCA92}" srcOrd="0" destOrd="0" presId="urn:microsoft.com/office/officeart/2005/8/layout/default"/>
    <dgm:cxn modelId="{DB11FA74-2507-4DB8-A373-85BF2CFC2956}" type="presOf" srcId="{E1DB1DEA-0272-402D-845C-4A2E1E24FADE}" destId="{019DF534-8F23-4C43-A1A4-D11679F707B7}" srcOrd="0" destOrd="0" presId="urn:microsoft.com/office/officeart/2005/8/layout/default"/>
    <dgm:cxn modelId="{D51AA684-9A49-454B-96E1-2CA599F828BA}" type="presOf" srcId="{D46E9EFB-07D2-400E-AF7A-5F855DE67E5F}" destId="{468C51A4-4F2D-472D-AD62-83094A4DDAD2}" srcOrd="0" destOrd="0" presId="urn:microsoft.com/office/officeart/2005/8/layout/default"/>
    <dgm:cxn modelId="{47C61188-C44F-4ACC-875F-596B964172EF}" srcId="{262DA6E6-6FE6-47E7-B51B-E11D321B7440}" destId="{80AFA673-5B0E-4FD2-BD7F-A6E0DF0248B5}" srcOrd="2" destOrd="0" parTransId="{F6284CC7-2242-469D-8767-149F3CDCBF1A}" sibTransId="{CE10E67D-3538-4844-8EF6-07D19893282E}"/>
    <dgm:cxn modelId="{95C3E58B-7955-4199-8DF4-FF37E170180B}" srcId="{262DA6E6-6FE6-47E7-B51B-E11D321B7440}" destId="{D8149DFD-6388-4DF3-B298-FB1B57AE7337}" srcOrd="5" destOrd="0" parTransId="{998F8862-F9A4-4B07-9ADB-1DD1205C2A23}" sibTransId="{6E1CFDB3-9256-46E9-B1E7-DB626794AF5B}"/>
    <dgm:cxn modelId="{52757890-7720-4546-AA44-3E21342BA9DB}" srcId="{262DA6E6-6FE6-47E7-B51B-E11D321B7440}" destId="{1C3D27D3-5BDD-4E91-BC1D-4D2867C7FFFF}" srcOrd="8" destOrd="0" parTransId="{985DBF68-75D1-4697-8EFD-9143638E4C56}" sibTransId="{20A5AE4C-350A-4F0F-B396-CA70D208B5C3}"/>
    <dgm:cxn modelId="{DD6FD1A1-138D-4F1A-9205-4F05A0ECB1FD}" srcId="{262DA6E6-6FE6-47E7-B51B-E11D321B7440}" destId="{3AB1332D-B26E-4B3D-B981-131B843C8189}" srcOrd="7" destOrd="0" parTransId="{D1F7A059-F5D2-4555-B54B-E5439A7A5E26}" sibTransId="{25958948-DDD3-4B6A-8879-8BECB233DB69}"/>
    <dgm:cxn modelId="{180189A6-0D00-43A3-838F-B56B7CA576CB}" type="presOf" srcId="{D8149DFD-6388-4DF3-B298-FB1B57AE7337}" destId="{4F561C26-7819-4521-BA67-4043A84712A6}" srcOrd="0" destOrd="0" presId="urn:microsoft.com/office/officeart/2005/8/layout/default"/>
    <dgm:cxn modelId="{BDC6BD4D-8855-404F-A770-131397F93CCC}" type="presParOf" srcId="{3794652A-D4DE-42D7-9C6C-5A697EB6536F}" destId="{019DF534-8F23-4C43-A1A4-D11679F707B7}" srcOrd="0" destOrd="0" presId="urn:microsoft.com/office/officeart/2005/8/layout/default"/>
    <dgm:cxn modelId="{585B9BC0-65D1-4882-9845-206C3DC5F5F8}" type="presParOf" srcId="{3794652A-D4DE-42D7-9C6C-5A697EB6536F}" destId="{F18FCDDC-328D-47C1-B557-158DB844425C}" srcOrd="1" destOrd="0" presId="urn:microsoft.com/office/officeart/2005/8/layout/default"/>
    <dgm:cxn modelId="{64F85303-3EDE-4CE7-AD4A-AAEA6081C269}" type="presParOf" srcId="{3794652A-D4DE-42D7-9C6C-5A697EB6536F}" destId="{1DABCB6B-F429-4AD3-A305-8199A66BCA92}" srcOrd="2" destOrd="0" presId="urn:microsoft.com/office/officeart/2005/8/layout/default"/>
    <dgm:cxn modelId="{2F7EED95-8390-411F-B9B9-6EC3609083EF}" type="presParOf" srcId="{3794652A-D4DE-42D7-9C6C-5A697EB6536F}" destId="{F8BAEA0D-7491-4D26-87BC-8A0F3EBAB143}" srcOrd="3" destOrd="0" presId="urn:microsoft.com/office/officeart/2005/8/layout/default"/>
    <dgm:cxn modelId="{0A7EF001-8851-4A89-B741-834B1947672D}" type="presParOf" srcId="{3794652A-D4DE-42D7-9C6C-5A697EB6536F}" destId="{92B4B023-DDA6-4478-9697-C2E2365E6418}" srcOrd="4" destOrd="0" presId="urn:microsoft.com/office/officeart/2005/8/layout/default"/>
    <dgm:cxn modelId="{E9C30027-D62E-42D8-B379-469B3423ECF4}" type="presParOf" srcId="{3794652A-D4DE-42D7-9C6C-5A697EB6536F}" destId="{047F17FC-A610-4EC7-A3AC-BEB5885D25D8}" srcOrd="5" destOrd="0" presId="urn:microsoft.com/office/officeart/2005/8/layout/default"/>
    <dgm:cxn modelId="{C507283A-1A4F-4772-B6DE-47D9428C71C2}" type="presParOf" srcId="{3794652A-D4DE-42D7-9C6C-5A697EB6536F}" destId="{0AB034AC-B02C-4CE8-847C-06DEDB8B945F}" srcOrd="6" destOrd="0" presId="urn:microsoft.com/office/officeart/2005/8/layout/default"/>
    <dgm:cxn modelId="{9F17251C-34F1-4AF5-BD80-C5C06AA87FBD}" type="presParOf" srcId="{3794652A-D4DE-42D7-9C6C-5A697EB6536F}" destId="{42CBEB23-B010-4208-BC6B-82CF97FF970F}" srcOrd="7" destOrd="0" presId="urn:microsoft.com/office/officeart/2005/8/layout/default"/>
    <dgm:cxn modelId="{3A010658-E9A7-4F37-930E-832B654A6EDB}" type="presParOf" srcId="{3794652A-D4DE-42D7-9C6C-5A697EB6536F}" destId="{468C51A4-4F2D-472D-AD62-83094A4DDAD2}" srcOrd="8" destOrd="0" presId="urn:microsoft.com/office/officeart/2005/8/layout/default"/>
    <dgm:cxn modelId="{C45E7A4B-90FB-45E3-B168-5DCC6D5DCF0C}" type="presParOf" srcId="{3794652A-D4DE-42D7-9C6C-5A697EB6536F}" destId="{E31690EE-1220-4427-800A-32209F80B7B8}" srcOrd="9" destOrd="0" presId="urn:microsoft.com/office/officeart/2005/8/layout/default"/>
    <dgm:cxn modelId="{FACB6875-41D7-4F3A-B9EC-DF907F713FEE}" type="presParOf" srcId="{3794652A-D4DE-42D7-9C6C-5A697EB6536F}" destId="{4F561C26-7819-4521-BA67-4043A84712A6}" srcOrd="10" destOrd="0" presId="urn:microsoft.com/office/officeart/2005/8/layout/default"/>
    <dgm:cxn modelId="{DC0214D9-D398-4AE1-8D13-107005181476}" type="presParOf" srcId="{3794652A-D4DE-42D7-9C6C-5A697EB6536F}" destId="{F42B66FA-A62B-457B-9EF6-3D3A255B1CA2}" srcOrd="11" destOrd="0" presId="urn:microsoft.com/office/officeart/2005/8/layout/default"/>
    <dgm:cxn modelId="{24DBDE3F-2C36-421A-A273-6DA425B30DD5}" type="presParOf" srcId="{3794652A-D4DE-42D7-9C6C-5A697EB6536F}" destId="{90FAE3D7-FD5A-4318-A68A-1755946C19CB}" srcOrd="12" destOrd="0" presId="urn:microsoft.com/office/officeart/2005/8/layout/default"/>
    <dgm:cxn modelId="{0FC7F9A1-07E2-4BCA-AEAB-6C8C06C1016B}" type="presParOf" srcId="{3794652A-D4DE-42D7-9C6C-5A697EB6536F}" destId="{7D3E04D7-8E51-41E7-9573-4DF5C663898C}" srcOrd="13" destOrd="0" presId="urn:microsoft.com/office/officeart/2005/8/layout/default"/>
    <dgm:cxn modelId="{E919EA61-5149-4B8A-8F43-CCED06C5CBF6}" type="presParOf" srcId="{3794652A-D4DE-42D7-9C6C-5A697EB6536F}" destId="{D47A2050-AE76-4AF5-B2F6-FC2CA32C33A3}" srcOrd="14" destOrd="0" presId="urn:microsoft.com/office/officeart/2005/8/layout/default"/>
    <dgm:cxn modelId="{4A909563-5B59-4001-BCA4-AA31307271E6}" type="presParOf" srcId="{3794652A-D4DE-42D7-9C6C-5A697EB6536F}" destId="{3AAEE560-5528-40AA-B05D-8A962D028FE3}" srcOrd="15" destOrd="0" presId="urn:microsoft.com/office/officeart/2005/8/layout/default"/>
    <dgm:cxn modelId="{F9C3F3B0-7771-4BA6-9E41-45C6A9702304}" type="presParOf" srcId="{3794652A-D4DE-42D7-9C6C-5A697EB6536F}" destId="{241AD3AB-B7CF-430F-ABEB-BD2A7645E8DC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DF534-8F23-4C43-A1A4-D11679F707B7}">
      <dsp:nvSpPr>
        <dsp:cNvPr id="0" name=""/>
        <dsp:cNvSpPr/>
      </dsp:nvSpPr>
      <dsp:spPr>
        <a:xfrm>
          <a:off x="774761" y="3525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LA FECHA LÍMITE PARA PAGARLO FUE ESTE 19 DE DICIEMBRE.</a:t>
          </a:r>
          <a:endParaRPr lang="en-US" sz="1400" kern="1200"/>
        </a:p>
      </dsp:txBody>
      <dsp:txXfrm>
        <a:off x="774761" y="3525"/>
        <a:ext cx="2812630" cy="1687578"/>
      </dsp:txXfrm>
    </dsp:sp>
    <dsp:sp modelId="{1DABCB6B-F429-4AD3-A305-8199A66BCA92}">
      <dsp:nvSpPr>
        <dsp:cNvPr id="0" name=""/>
        <dsp:cNvSpPr/>
      </dsp:nvSpPr>
      <dsp:spPr>
        <a:xfrm>
          <a:off x="3868654" y="3525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LA MULTA QUE PODRÍAN RECIBIR LOS EMPLEADORES PODRÍA SER DE 50 A 5000 VECES EL VALOR DE LA UMA ($ 4,481.00 A $44,810.00)</a:t>
          </a:r>
          <a:endParaRPr lang="en-US" sz="1400" kern="1200"/>
        </a:p>
      </dsp:txBody>
      <dsp:txXfrm>
        <a:off x="3868654" y="3525"/>
        <a:ext cx="2812630" cy="1687578"/>
      </dsp:txXfrm>
    </dsp:sp>
    <dsp:sp modelId="{92B4B023-DDA6-4478-9697-C2E2365E6418}">
      <dsp:nvSpPr>
        <dsp:cNvPr id="0" name=""/>
        <dsp:cNvSpPr/>
      </dsp:nvSpPr>
      <dsp:spPr>
        <a:xfrm>
          <a:off x="6962548" y="3525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LA SANCIÓN SE APLICA POR CADA TRABAJADOR AFECTADO POR EL NO PAGO.</a:t>
          </a:r>
          <a:endParaRPr lang="en-US" sz="1400" kern="1200"/>
        </a:p>
      </dsp:txBody>
      <dsp:txXfrm>
        <a:off x="6962548" y="3525"/>
        <a:ext cx="2812630" cy="1687578"/>
      </dsp:txXfrm>
    </dsp:sp>
    <dsp:sp modelId="{0AB034AC-B02C-4CE8-847C-06DEDB8B945F}">
      <dsp:nvSpPr>
        <dsp:cNvPr id="0" name=""/>
        <dsp:cNvSpPr/>
      </dsp:nvSpPr>
      <dsp:spPr>
        <a:xfrm>
          <a:off x="774761" y="1972366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LOS COLABORADORES CUENTAN CON UN AÑO PARA HACER EXIGIBLE EL PAGO DEL AGUINALDO EN CASO DE NO HABERLO RECIBIDO EN TIEMPO.</a:t>
          </a:r>
          <a:endParaRPr lang="en-US" sz="1400" kern="1200"/>
        </a:p>
      </dsp:txBody>
      <dsp:txXfrm>
        <a:off x="774761" y="1972366"/>
        <a:ext cx="2812630" cy="1687578"/>
      </dsp:txXfrm>
    </dsp:sp>
    <dsp:sp modelId="{468C51A4-4F2D-472D-AD62-83094A4DDAD2}">
      <dsp:nvSpPr>
        <dsp:cNvPr id="0" name=""/>
        <dsp:cNvSpPr/>
      </dsp:nvSpPr>
      <dsp:spPr>
        <a:xfrm>
          <a:off x="3868654" y="1972366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EN CASO DE NO HABER RECIBIDO EL PAGO, SE PUEDE ACORDAR ANTE LA PROFEDET EL PAGO CON POSTERIORIDAD (PAGO DIFERIDO).</a:t>
          </a:r>
          <a:endParaRPr lang="en-US" sz="1400" kern="1200"/>
        </a:p>
      </dsp:txBody>
      <dsp:txXfrm>
        <a:off x="3868654" y="1972366"/>
        <a:ext cx="2812630" cy="1687578"/>
      </dsp:txXfrm>
    </dsp:sp>
    <dsp:sp modelId="{4F561C26-7819-4521-BA67-4043A84712A6}">
      <dsp:nvSpPr>
        <dsp:cNvPr id="0" name=""/>
        <dsp:cNvSpPr/>
      </dsp:nvSpPr>
      <dsp:spPr>
        <a:xfrm>
          <a:off x="6962548" y="1972366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EN CASO DE NO RECIBIR EL PAGO SE PUEDE DENUNCIAR ANTE LA PROFEDET O SOLICITAR EL APOYO A LOS TELS. (800)911-7877 EXTS. 44740 Y 44741 Y POR WHATS APP: 551484-8737 O AL CORREO ELECTRÓNICO: orientacionprofedet@stps.Gob.mx</a:t>
          </a:r>
          <a:endParaRPr lang="en-US" sz="1400" kern="1200"/>
        </a:p>
      </dsp:txBody>
      <dsp:txXfrm>
        <a:off x="6962548" y="1972366"/>
        <a:ext cx="2812630" cy="1687578"/>
      </dsp:txXfrm>
    </dsp:sp>
    <dsp:sp modelId="{90FAE3D7-FD5A-4318-A68A-1755946C19CB}">
      <dsp:nvSpPr>
        <dsp:cNvPr id="0" name=""/>
        <dsp:cNvSpPr/>
      </dsp:nvSpPr>
      <dsp:spPr>
        <a:xfrm>
          <a:off x="774761" y="3941207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EL AGUINALDO PARA TRABAJADORES DEL SECTOR PRIVADO ASCIENDE A 15 DÍAS Y PARA EMPLEADORES DEL SECTOR PÚBLICO ASCIENDE A 40 DÍAS.</a:t>
          </a:r>
          <a:endParaRPr lang="en-US" sz="1400" kern="1200"/>
        </a:p>
      </dsp:txBody>
      <dsp:txXfrm>
        <a:off x="774761" y="3941207"/>
        <a:ext cx="2812630" cy="1687578"/>
      </dsp:txXfrm>
    </dsp:sp>
    <dsp:sp modelId="{D47A2050-AE76-4AF5-B2F6-FC2CA32C33A3}">
      <dsp:nvSpPr>
        <dsp:cNvPr id="0" name=""/>
        <dsp:cNvSpPr/>
      </dsp:nvSpPr>
      <dsp:spPr>
        <a:xfrm>
          <a:off x="3868654" y="3941207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EL PAGO DEL AGUINALDO NO PUEDE SER SUSTITUIDO CON OBSEQUIOS O VALES O PAGO EN ESPECIE.</a:t>
          </a:r>
          <a:endParaRPr lang="en-US" sz="1400" kern="1200"/>
        </a:p>
      </dsp:txBody>
      <dsp:txXfrm>
        <a:off x="3868654" y="3941207"/>
        <a:ext cx="2812630" cy="1687578"/>
      </dsp:txXfrm>
    </dsp:sp>
    <dsp:sp modelId="{241AD3AB-B7CF-430F-ABEB-BD2A7645E8DC}">
      <dsp:nvSpPr>
        <dsp:cNvPr id="0" name=""/>
        <dsp:cNvSpPr/>
      </dsp:nvSpPr>
      <dsp:spPr>
        <a:xfrm>
          <a:off x="6962548" y="3941207"/>
          <a:ext cx="2812630" cy="1687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400" kern="1200"/>
            <a:t>LA STyPS PODRÍA VERIFICAR EL CUMPLIMIENTO DE PAGO, DESPUÉS DE HABER EFECTUADO UNA INSPECCIÓN DE CUMPLIMIENTO DE LAS CONDICIONES GENERALES DE TRABAJO.</a:t>
          </a:r>
          <a:endParaRPr lang="en-US" sz="1400" kern="1200"/>
        </a:p>
      </dsp:txBody>
      <dsp:txXfrm>
        <a:off x="6962548" y="3941207"/>
        <a:ext cx="2812630" cy="1687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A542C-0177-4C0E-A383-503D48A2B8AA}" type="datetimeFigureOut">
              <a:rPr lang="es-419" smtClean="0"/>
              <a:t>20/12/2021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9A785-77C4-443C-8CFD-AB55A6EE457B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0329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3235DB2B-8D63-4199-B927-FAB2C71A35F9}" type="datetime1">
              <a:rPr lang="en-US" smtClean="0"/>
              <a:t>12/20/2021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7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4D39-7647-4DDF-A931-2492494B54EB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7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B886A-8342-4D6D-A5DE-9EE29755851E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69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12E3A-01FB-417D-822F-D184FDAA688F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4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D8041-5DE1-4408-8455-C4E7906428E3}" type="datetime1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35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0F61-BB35-4087-9277-CCD4917A5EA7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23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66E0C-34A0-4760-800C-47BE42404617}" type="datetime1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3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76-8BCD-4CDD-8AC0-BC1D71880CD6}" type="datetime1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73744-E5E1-47B9-8D99-D7256CF0FF62}" type="datetime1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83813-8DC9-4D33-9AF5-92622AFE0DE4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5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41567-9FA3-4287-AD12-287BFA5CFED9}" type="datetime1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ELABORÓ: LC Y LI RUBÉN TORRES BENÍTEZ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‹Nº›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9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1B452C98-312D-472D-B63B-438266E74E47}" type="datetime1">
              <a:rPr lang="en-US" smtClean="0"/>
              <a:t>12/20/2021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r>
              <a:rPr lang="es-MX"/>
              <a:t>ELABORÓ: LC Y LI RUBÉN TORRES BENÍTEZ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3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0" r:id="rId6"/>
    <p:sldLayoutId id="2147483876" r:id="rId7"/>
    <p:sldLayoutId id="2147483877" r:id="rId8"/>
    <p:sldLayoutId id="2147483878" r:id="rId9"/>
    <p:sldLayoutId id="2147483879" r:id="rId10"/>
    <p:sldLayoutId id="2147483881" r:id="rId11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Calendario sobre la mesa">
            <a:extLst>
              <a:ext uri="{FF2B5EF4-FFF2-40B4-BE49-F238E27FC236}">
                <a16:creationId xmlns:a16="http://schemas.microsoft.com/office/drawing/2014/main" id="{9833CDD0-A43E-4AD9-91C2-C29EE39D7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7" name="Rectangle">
            <a:extLst>
              <a:ext uri="{FF2B5EF4-FFF2-40B4-BE49-F238E27FC236}">
                <a16:creationId xmlns:a16="http://schemas.microsoft.com/office/drawing/2014/main" id="{86E439A5-A7E3-5047-A686-06C27A81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11626840" cy="2374362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49" name="Cross 48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9408" y="2798169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CFAB3C-994C-4835-8839-77AB42253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326" y="1344273"/>
            <a:ext cx="8037575" cy="1453896"/>
          </a:xfrm>
        </p:spPr>
        <p:txBody>
          <a:bodyPr>
            <a:normAutofit/>
          </a:bodyPr>
          <a:lstStyle/>
          <a:p>
            <a:r>
              <a:rPr lang="es-419" b="1" dirty="0"/>
              <a:t>AGUINALDO 2021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26DF1B-C483-46A1-9B08-E9A3347AC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326" y="2832035"/>
            <a:ext cx="8037575" cy="457200"/>
          </a:xfrm>
        </p:spPr>
        <p:txBody>
          <a:bodyPr>
            <a:normAutofit/>
          </a:bodyPr>
          <a:lstStyle/>
          <a:p>
            <a:r>
              <a:rPr lang="es-419" b="1" dirty="0"/>
              <a:t>EFECTOS DE NO HABERLO PAGADO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F2BCEB-4DEF-4603-852F-6FC48389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3533" y="2937191"/>
            <a:ext cx="4114800" cy="246888"/>
          </a:xfrm>
        </p:spPr>
        <p:txBody>
          <a:bodyPr/>
          <a:lstStyle/>
          <a:p>
            <a:r>
              <a:rPr lang="es-MX" sz="1600" b="1" dirty="0"/>
              <a:t>ELABORÓ: LC Y LI RUBÉN TORRES BENÍTEZ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96443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lendario sobre la mesa">
            <a:extLst>
              <a:ext uri="{FF2B5EF4-FFF2-40B4-BE49-F238E27FC236}">
                <a16:creationId xmlns:a16="http://schemas.microsoft.com/office/drawing/2014/main" id="{9833CDD0-A43E-4AD9-91C2-C29EE39D7E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-15230"/>
            <a:ext cx="12191980" cy="6857990"/>
          </a:xfrm>
          <a:prstGeom prst="rect">
            <a:avLst/>
          </a:prstGeom>
        </p:spPr>
      </p:pic>
      <p:sp>
        <p:nvSpPr>
          <p:cNvPr id="98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00" name="Cross 99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8EB6BC1-AE17-4176-91EE-50F8BBD8C16A}"/>
              </a:ext>
            </a:extLst>
          </p:cNvPr>
          <p:cNvSpPr txBox="1"/>
          <p:nvPr/>
        </p:nvSpPr>
        <p:spPr>
          <a:xfrm>
            <a:off x="156435" y="60960"/>
            <a:ext cx="10187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419" sz="2800" b="1"/>
              <a:t>CONSIDERACIONES DE NO HABER PAGADO EL AGUINALDO 2021</a:t>
            </a:r>
            <a:endParaRPr lang="es-419" sz="2800" b="1" dirty="0"/>
          </a:p>
        </p:txBody>
      </p:sp>
      <p:graphicFrame>
        <p:nvGraphicFramePr>
          <p:cNvPr id="104" name="CuadroTexto 8">
            <a:extLst>
              <a:ext uri="{FF2B5EF4-FFF2-40B4-BE49-F238E27FC236}">
                <a16:creationId xmlns:a16="http://schemas.microsoft.com/office/drawing/2014/main" id="{33B3DAED-F701-4473-82BD-C1172798B4F4}"/>
              </a:ext>
            </a:extLst>
          </p:cNvPr>
          <p:cNvGraphicFramePr/>
          <p:nvPr/>
        </p:nvGraphicFramePr>
        <p:xfrm>
          <a:off x="0" y="717550"/>
          <a:ext cx="10549940" cy="5632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0" name="Marcador de pie de página 4">
            <a:extLst>
              <a:ext uri="{FF2B5EF4-FFF2-40B4-BE49-F238E27FC236}">
                <a16:creationId xmlns:a16="http://schemas.microsoft.com/office/drawing/2014/main" id="{972C9A3C-A645-48DF-A517-88673DA07E3E}"/>
              </a:ext>
            </a:extLst>
          </p:cNvPr>
          <p:cNvSpPr txBox="1">
            <a:spLocks/>
          </p:cNvSpPr>
          <p:nvPr/>
        </p:nvSpPr>
        <p:spPr>
          <a:xfrm>
            <a:off x="3903133" y="6487668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defPPr>
              <a:defRPr lang="es-419"/>
            </a:defPPr>
            <a:lvl1pPr marL="0" algn="l" defTabSz="914400" rtl="0" eaLnBrk="1" latinLnBrk="0" hangingPunct="1">
              <a:defRPr lang="en-US"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b="1"/>
              <a:t>ELABORÓ: LC Y LI RUBÉN TORRES BENÍTEZ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2192634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adridVTI">
  <a:themeElements>
    <a:clrScheme name="Madrid R3">
      <a:dk1>
        <a:srgbClr val="000000"/>
      </a:dk1>
      <a:lt1>
        <a:srgbClr val="FFFFFF"/>
      </a:lt1>
      <a:dk2>
        <a:srgbClr val="3A3C45"/>
      </a:dk2>
      <a:lt2>
        <a:srgbClr val="E9EFF1"/>
      </a:lt2>
      <a:accent1>
        <a:srgbClr val="E24400"/>
      </a:accent1>
      <a:accent2>
        <a:srgbClr val="F38E00"/>
      </a:accent2>
      <a:accent3>
        <a:srgbClr val="89B336"/>
      </a:accent3>
      <a:accent4>
        <a:srgbClr val="30B9B9"/>
      </a:accent4>
      <a:accent5>
        <a:srgbClr val="748CF4"/>
      </a:accent5>
      <a:accent6>
        <a:srgbClr val="A673F4"/>
      </a:accent6>
      <a:hlink>
        <a:srgbClr val="008EE6"/>
      </a:hlink>
      <a:folHlink>
        <a:srgbClr val="C1A187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234</Words>
  <Application>Microsoft Office PowerPoint</Application>
  <PresentationFormat>Panorámica</PresentationFormat>
  <Paragraphs>14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Seaford Display</vt:lpstr>
      <vt:lpstr>System Font Regular</vt:lpstr>
      <vt:lpstr>Tenorite</vt:lpstr>
      <vt:lpstr>MadridVTI</vt:lpstr>
      <vt:lpstr>AGUINALDO 2021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AGUINALDO 2021</dc:title>
  <dc:creator>RUBEN TORRES BENITEZ</dc:creator>
  <cp:lastModifiedBy>RUBEN TORRES BENITEZ</cp:lastModifiedBy>
  <cp:revision>1</cp:revision>
  <dcterms:created xsi:type="dcterms:W3CDTF">2021-12-21T00:01:42Z</dcterms:created>
  <dcterms:modified xsi:type="dcterms:W3CDTF">2021-12-21T00:40:30Z</dcterms:modified>
</cp:coreProperties>
</file>